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5" r:id="rId10"/>
    <p:sldId id="263" r:id="rId11"/>
    <p:sldId id="266" r:id="rId1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404" y="-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37D0B-5B9B-49EB-AE60-BB8D27F3D59B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322-F680-476F-A1F6-B7EEF5C7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273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37D0B-5B9B-49EB-AE60-BB8D27F3D59B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322-F680-476F-A1F6-B7EEF5C7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220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37D0B-5B9B-49EB-AE60-BB8D27F3D59B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322-F680-476F-A1F6-B7EEF5C7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207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37D0B-5B9B-49EB-AE60-BB8D27F3D59B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322-F680-476F-A1F6-B7EEF5C7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5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37D0B-5B9B-49EB-AE60-BB8D27F3D59B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322-F680-476F-A1F6-B7EEF5C7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17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37D0B-5B9B-49EB-AE60-BB8D27F3D59B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322-F680-476F-A1F6-B7EEF5C7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214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37D0B-5B9B-49EB-AE60-BB8D27F3D59B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322-F680-476F-A1F6-B7EEF5C7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392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37D0B-5B9B-49EB-AE60-BB8D27F3D59B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322-F680-476F-A1F6-B7EEF5C7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21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37D0B-5B9B-49EB-AE60-BB8D27F3D59B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322-F680-476F-A1F6-B7EEF5C7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639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37D0B-5B9B-49EB-AE60-BB8D27F3D59B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322-F680-476F-A1F6-B7EEF5C7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585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37D0B-5B9B-49EB-AE60-BB8D27F3D59B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322-F680-476F-A1F6-B7EEF5C7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337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37D0B-5B9B-49EB-AE60-BB8D27F3D59B}" type="datetimeFigureOut">
              <a:rPr lang="en-US" smtClean="0"/>
              <a:t>11/28/2011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A1322-F680-476F-A1F6-B7EEF5C7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296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406401"/>
            <a:ext cx="5829300" cy="1960033"/>
          </a:xfrm>
        </p:spPr>
        <p:txBody>
          <a:bodyPr/>
          <a:lstStyle/>
          <a:p>
            <a:r>
              <a:rPr lang="en-US" dirty="0" smtClean="0"/>
              <a:t>RHETORICAL ANALYSIS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0070C0"/>
                </a:solidFill>
              </a:rPr>
              <a:t>LEVELS OF PERSUASIVE APPEAL</a:t>
            </a:r>
            <a:endParaRPr lang="en-US" sz="6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243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s://encrypted-tbn0.google.com/images?q=tbn:ANd9GcSj5PeUaXYPe-yYFoyGqYJKc2dwfS4nPW9XWyM5ekKlBeXM9-wHx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872" y="6905244"/>
            <a:ext cx="2050256" cy="210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42900" y="228600"/>
            <a:ext cx="6172200" cy="1524000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ETHICAL APPEAL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42900" y="1295400"/>
            <a:ext cx="6515100" cy="603461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                 a.k.a. “</a:t>
            </a:r>
            <a:r>
              <a:rPr lang="en-US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ethos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 Analyze the TONE to determine the speaker’s temper.</a:t>
            </a:r>
          </a:p>
          <a:p>
            <a:pPr lvl="1"/>
            <a:r>
              <a:rPr lang="en-US" dirty="0" smtClean="0"/>
              <a:t>If the tone clashes with the message, the writer loses sincerity and, thus, believability</a:t>
            </a:r>
          </a:p>
          <a:p>
            <a:r>
              <a:rPr lang="en-US" dirty="0" smtClean="0"/>
              <a:t> Appropriate for “expert  witnesses” who . . .</a:t>
            </a:r>
          </a:p>
          <a:p>
            <a:pPr lvl="1"/>
            <a:r>
              <a:rPr lang="en-US" dirty="0" smtClean="0"/>
              <a:t> Are trustworthy</a:t>
            </a:r>
          </a:p>
          <a:p>
            <a:pPr lvl="1"/>
            <a:r>
              <a:rPr lang="en-US" dirty="0" smtClean="0"/>
              <a:t> Are sincere</a:t>
            </a:r>
          </a:p>
          <a:p>
            <a:pPr lvl="1"/>
            <a:r>
              <a:rPr lang="en-US" dirty="0" smtClean="0"/>
              <a:t> Are informed</a:t>
            </a:r>
          </a:p>
          <a:p>
            <a:pPr lvl="1"/>
            <a:r>
              <a:rPr lang="en-US" dirty="0" smtClean="0"/>
              <a:t> Have intellectual integrity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287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" y="0"/>
            <a:ext cx="6848856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5330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ARGUMENTATION: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levels of appeal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822111"/>
            <a:ext cx="6172200" cy="6034617"/>
          </a:xfrm>
        </p:spPr>
        <p:txBody>
          <a:bodyPr>
            <a:normAutofit/>
          </a:bodyPr>
          <a:lstStyle/>
          <a:p>
            <a:r>
              <a:rPr lang="en-US" sz="4800" b="1" cap="sm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Emotional</a:t>
            </a:r>
          </a:p>
          <a:p>
            <a:pPr lvl="1"/>
            <a:r>
              <a:rPr lang="en-US" dirty="0" smtClean="0"/>
              <a:t> This will make you happy.  This will end suffering. </a:t>
            </a:r>
          </a:p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800" b="1" cap="sm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Logical</a:t>
            </a:r>
          </a:p>
          <a:p>
            <a:pPr lvl="1"/>
            <a:r>
              <a:rPr lang="en-US" dirty="0" smtClean="0"/>
              <a:t> This is the only reasonable option.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sz="4800" b="1" cap="sm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Ethical</a:t>
            </a:r>
          </a:p>
          <a:p>
            <a:pPr lvl="1"/>
            <a:r>
              <a:rPr lang="en-US" dirty="0" smtClean="0"/>
              <a:t> Anything but this is inhumane or morally wrong.</a:t>
            </a:r>
          </a:p>
          <a:p>
            <a:endParaRPr lang="en-US" dirty="0"/>
          </a:p>
        </p:txBody>
      </p:sp>
      <p:pic>
        <p:nvPicPr>
          <p:cNvPr id="5122" name="Picture 2" descr="https://encrypted-tbn0.google.com/images?q=tbn:ANd9GcSj5PeUaXYPe-yYFoyGqYJKc2dwfS4nPW9XWyM5ekKlBeXM9-wHx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6802628"/>
            <a:ext cx="2050256" cy="210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5351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9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3019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1031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" y="0"/>
            <a:ext cx="6848856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2160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EMOTIONAL APPEAL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42900" y="1752600"/>
            <a:ext cx="6172200" cy="472439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  a.k.a. </a:t>
            </a:r>
            <a:r>
              <a:rPr lang="en-US" sz="4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“pathos” </a:t>
            </a:r>
            <a:r>
              <a:rPr lang="en-US" dirty="0" smtClean="0"/>
              <a:t>(in excess, “bathos”)</a:t>
            </a:r>
          </a:p>
          <a:p>
            <a:r>
              <a:rPr lang="en-US" dirty="0" smtClean="0"/>
              <a:t> Usually found when you see . . . </a:t>
            </a:r>
          </a:p>
          <a:p>
            <a:pPr lvl="1"/>
            <a:r>
              <a:rPr lang="en-US" dirty="0" smtClean="0"/>
              <a:t>Personal examples</a:t>
            </a:r>
          </a:p>
          <a:p>
            <a:pPr lvl="1"/>
            <a:r>
              <a:rPr lang="en-US" dirty="0" smtClean="0"/>
              <a:t>Excess of tone</a:t>
            </a:r>
          </a:p>
          <a:p>
            <a:pPr lvl="1"/>
            <a:r>
              <a:rPr lang="en-US" dirty="0" smtClean="0"/>
              <a:t>Figurative language</a:t>
            </a:r>
          </a:p>
          <a:p>
            <a:pPr lvl="1"/>
            <a:r>
              <a:rPr lang="en-US" dirty="0" smtClean="0"/>
              <a:t>Strong Imagery</a:t>
            </a:r>
          </a:p>
          <a:p>
            <a:pPr lvl="1"/>
            <a:r>
              <a:rPr lang="en-US" dirty="0" smtClean="0"/>
              <a:t>Connotative, subjective diction</a:t>
            </a:r>
          </a:p>
          <a:p>
            <a:r>
              <a:rPr lang="en-US" dirty="0" smtClean="0"/>
              <a:t> Appropriate . . .</a:t>
            </a:r>
          </a:p>
          <a:p>
            <a:pPr lvl="1"/>
            <a:r>
              <a:rPr lang="en-US" dirty="0" smtClean="0"/>
              <a:t> For certain audiences</a:t>
            </a:r>
          </a:p>
          <a:p>
            <a:pPr lvl="1"/>
            <a:r>
              <a:rPr lang="en-US" dirty="0" smtClean="0"/>
              <a:t> For certain purposes</a:t>
            </a:r>
          </a:p>
          <a:p>
            <a:pPr lvl="1"/>
            <a:r>
              <a:rPr lang="en-US" dirty="0" smtClean="0"/>
              <a:t> When balanced with other levels of appeal</a:t>
            </a:r>
          </a:p>
          <a:p>
            <a:endParaRPr lang="en-US" dirty="0"/>
          </a:p>
        </p:txBody>
      </p:sp>
      <p:pic>
        <p:nvPicPr>
          <p:cNvPr id="6" name="Picture 2" descr="https://encrypted-tbn0.google.com/images?q=tbn:ANd9GcSj5PeUaXYPe-yYFoyGqYJKc2dwfS4nPW9XWyM5ekKlBeXM9-wHx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6629400"/>
            <a:ext cx="2050256" cy="210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4345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9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1600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encrypted-tbn0.google.com/images?q=tbn:ANd9GcSj5PeUaXYPe-yYFoyGqYJKc2dwfS4nPW9XWyM5ekKlBeXM9-wHx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872" y="6905244"/>
            <a:ext cx="2050256" cy="210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2900" y="152400"/>
            <a:ext cx="6172200" cy="1524000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LOGICAL APPEAL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42900" y="1447800"/>
            <a:ext cx="6172200" cy="60346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                 a.k.a. “</a:t>
            </a:r>
            <a:r>
              <a:rPr lang="en-US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logos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 Two types:</a:t>
            </a:r>
          </a:p>
          <a:p>
            <a:pPr lvl="1"/>
            <a:r>
              <a:rPr lang="en-US" dirty="0" smtClean="0"/>
              <a:t>Deductive: Begins with a thesis then proves it with details and examples </a:t>
            </a:r>
          </a:p>
          <a:p>
            <a:pPr lvl="1"/>
            <a:r>
              <a:rPr lang="en-US" dirty="0" smtClean="0"/>
              <a:t>Inductive: Begins with details and examples which lead up to a conclusion</a:t>
            </a:r>
          </a:p>
          <a:p>
            <a:r>
              <a:rPr lang="en-US" dirty="0" smtClean="0"/>
              <a:t> Appropriate . . . </a:t>
            </a:r>
          </a:p>
          <a:p>
            <a:pPr lvl="1"/>
            <a:r>
              <a:rPr lang="en-US" dirty="0" smtClean="0"/>
              <a:t>Always, but appeals more to certain audiences, purposes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267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9894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213</Words>
  <Application>Microsoft Office PowerPoint</Application>
  <PresentationFormat>On-screen Show (4:3)</PresentationFormat>
  <Paragraphs>37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RHETORICAL ANALYSIS</vt:lpstr>
      <vt:lpstr>ARGUMENTATION: levels of appeal</vt:lpstr>
      <vt:lpstr>PowerPoint Presentation</vt:lpstr>
      <vt:lpstr>PowerPoint Presentation</vt:lpstr>
      <vt:lpstr>PowerPoint Presentation</vt:lpstr>
      <vt:lpstr>EMOTIONAL APPEAL</vt:lpstr>
      <vt:lpstr>PowerPoint Presentation</vt:lpstr>
      <vt:lpstr>LOGICAL APPEAL</vt:lpstr>
      <vt:lpstr>PowerPoint Presentation</vt:lpstr>
      <vt:lpstr>ETHICAL APPEAL</vt:lpstr>
      <vt:lpstr>PowerPoint Presentation</vt:lpstr>
    </vt:vector>
  </TitlesOfParts>
  <Company>Granite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RHETORICAL ANALYSIS</dc:title>
  <dc:creator>mbishop</dc:creator>
  <cp:lastModifiedBy>mbishop</cp:lastModifiedBy>
  <cp:revision>3</cp:revision>
  <dcterms:created xsi:type="dcterms:W3CDTF">2011-11-28T17:26:37Z</dcterms:created>
  <dcterms:modified xsi:type="dcterms:W3CDTF">2011-11-28T17:48:15Z</dcterms:modified>
</cp:coreProperties>
</file>